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9"/>
  </p:notesMasterIdLst>
  <p:sldIdLst>
    <p:sldId id="256" r:id="rId2"/>
    <p:sldId id="257" r:id="rId3"/>
    <p:sldId id="258" r:id="rId4"/>
    <p:sldId id="279" r:id="rId5"/>
    <p:sldId id="278" r:id="rId6"/>
    <p:sldId id="280" r:id="rId7"/>
    <p:sldId id="281" r:id="rId8"/>
    <p:sldId id="282" r:id="rId9"/>
    <p:sldId id="259" r:id="rId10"/>
    <p:sldId id="263" r:id="rId11"/>
    <p:sldId id="260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84" r:id="rId28"/>
    <p:sldId id="285" r:id="rId29"/>
    <p:sldId id="286" r:id="rId30"/>
    <p:sldId id="287" r:id="rId31"/>
    <p:sldId id="290" r:id="rId32"/>
    <p:sldId id="291" r:id="rId33"/>
    <p:sldId id="288" r:id="rId34"/>
    <p:sldId id="289" r:id="rId35"/>
    <p:sldId id="292" r:id="rId36"/>
    <p:sldId id="293" r:id="rId37"/>
    <p:sldId id="28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2710" autoAdjust="0"/>
  </p:normalViewPr>
  <p:slideViewPr>
    <p:cSldViewPr snapToGrid="0">
      <p:cViewPr>
        <p:scale>
          <a:sx n="75" d="100"/>
          <a:sy n="75" d="100"/>
        </p:scale>
        <p:origin x="612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F2050-F4A5-41B1-8B2F-CEB940469450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08706-877A-4C08-9971-45F2131156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3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Qual o conhecimento de </a:t>
            </a:r>
            <a:r>
              <a:rPr lang="pt-BR" dirty="0" err="1"/>
              <a:t>vcs</a:t>
            </a:r>
            <a:r>
              <a:rPr lang="pt-BR" dirty="0"/>
              <a:t> em GIT e GIT-HUB?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9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EFFAA-936A-CD20-111A-FC3BC0E7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E6D3ADF-BDDA-BE1C-BF11-666A6D2DD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9ADFD7-97D5-BE2F-61D1-47E743D1F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8B2E1B-B0DD-4C4B-8BAA-5F3569883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AF45-98BC-49FA-B7EA-C3264BDBE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36FEE0C-37C4-E2D0-2D2D-FE968745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1092CB-4BC5-C4EB-E57E-3D3DA878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F1C362-043D-E8D8-2181-244EB5A0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7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2EEC-2DF0-619A-D071-CCB66B03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53146E3-8B2B-DDA3-42A7-75F67CC5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5CEC55-5D60-2394-41B7-07CBC344B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45ABA1-3949-67BB-D43A-30ADE5F1E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70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1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Aquisições e Crescimento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2014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levantou US$ 250 milhões em financiamento de investidores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Andreessen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Horowitz, valorizando a empresa em US$ 2 bilhões.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2015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alcançou 10 milhões de usuários registrados.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2016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novas funcionalidades como 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Projects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que adicionou funcionalidades de gerenciamento de projetos.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Aquisição pela Microsoft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2018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Microsoft anunciou a aquisição do GitHub por US$ 7,5 bilhões em ações. A aquisição foi concluída em outubro de 2018, com Nat Friedman,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ex-CEO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da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Xamarin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assumindo como CEO do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2019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Actions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uma plataforma de CI/CD integrada que permite automação de fluxos de trabalho.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Inovações Recentes e Expansões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2020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Codespaces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 ambiente de desenvolvimento baseado em nuvem. GitHub também tornou repositórios privados ilimitados gratuitos para todos os usuários.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2021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foi lançado em versão beta, uma ferramenta de inteligência artificial para autocompletar código, desenvolvida em colaboração com a OpenAI.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2022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anunciou a disponibilidade geral do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A plataforma continuou a crescer em termos de usuários, repositórios e funcionalidades.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2023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introduziu várias melhorias de segurança, como a verificação de dependências e alertas de segurança aprimorados.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GitHub Hoje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GitHub é a maior plataforma de hospedagem de código-fonte do mundo, com milhões de desenvolvedores e repositórios.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Ele continua a inovar com novas funcionalidades e integrações, mantendo-se uma ferramenta essencial para desenvolvedores de software em todo o mundo.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23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59712-F332-0385-6716-7C1DF0C6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F85FE-683E-3BB0-8512-746E7A584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757786E-EB6B-C1FC-89A5-48ABCC850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Inovações Recentes e Expansões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2020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Codespaces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 ambiente de desenvolvimento baseado em nuvem. GitHub também tornou repositórios privados ilimitados gratuitos para todos os usuários.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2021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foi lançado em versão beta, uma ferramenta de inteligência artificial para autocompletar código, desenvolvida em colaboração com a OpenAI.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2022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anunciou a disponibilidade geral do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A plataforma continuou a crescer em termos de usuários, repositórios e funcionalidades.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2023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introduziu várias melhorias de segurança, como a verificação de dependências e alertas de segurança aprimorados.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GitHub Hoje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GitHub é a maior plataforma de hospedagem de código-fonte do mundo, com milhões de desenvolvedores e repositórios.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Ele continua a inovar com novas funcionalidades e integrações, mantendo-se uma ferramenta essencial para desenvolvedores de software em todo o mundo.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5763F9-E4A9-F045-2A4D-C4DF86977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31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B458-8FE4-EB15-D343-C7EA1972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869F6EC-0999-E7FE-97F1-BB26AA9BA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53C427-99E7-5F23-50E5-EC2F2B3E3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26311-4115-0878-4388-9471E0551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4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70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97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494F8-EB24-D14A-C0D4-C464AB6F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2B3D37-44DA-E5AB-BC99-4AF3D116B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DE05DBB-D9E2-F42E-FC4E-1BAA7CC2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A5F740-DB0C-320C-D3E9-9395BB99E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44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E167F-D959-41D5-81FE-C10821C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CEE409-F358-DEF7-CACF-5A7B3B9A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4A8718-D9AF-78DD-46E7-9E687912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B27C49-CDA8-A816-0768-E3F3B1E6F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5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42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24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28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071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22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2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91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7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29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48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0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07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6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E3A08E2-22EA-4B94-AECE-CF991948958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315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hiagoSousa81/Server-Express/blob/main/gitignore.m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uricode/padroes-de-commits" TargetMode="External"/><Relationship Id="rId4" Type="http://schemas.openxmlformats.org/officeDocument/2006/relationships/hyperlink" Target="https://medium.com/adobe-io/how-to-move-your-project-from-github-enterprise-to-open-github-1ca37fe77748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de/2015/09/github-und-social-coding-neue-formen-der-softwareentwicklung-und-distribution-als-chanc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de/2015/09/github-und-social-coding-neue-formen-der-softwareentwicklung-und-distribution-als-chanc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ubscribe-butt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ricode/readme-templa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ThiagoSousa8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list-task-to-do-list-plan-1295319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hatwant.com/entry/Web-Cloud-ID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EBS-Security-Systems/projects/1/views/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riccosta/animacao-matrizLED-grupo7-embarcate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S-Security-Systems/EBS-LAB/ac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hiagoSousa81/YAML-Template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" TargetMode="External"/><Relationship Id="rId2" Type="http://schemas.openxmlformats.org/officeDocument/2006/relationships/hyperlink" Target="https://en.wikipedia.org/wiki/GitHub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githu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iradadelreplicante.com/2018/01/15/linus-torvalds-el-codigo-abierto-no-es-una-guerra-religiosa-para-m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D369D-A81E-4EE6-8810-D844B672B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5AF7B7-16CC-4575-98C8-63ACB526B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Capacitação dedicada em </a:t>
            </a:r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para gestão de projetos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90EFD-9E38-410C-AC8B-2EF2DB2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732" y="5408853"/>
            <a:ext cx="1215879" cy="12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ecodeJr">
            <a:extLst>
              <a:ext uri="{FF2B5EF4-FFF2-40B4-BE49-F238E27FC236}">
                <a16:creationId xmlns:a16="http://schemas.microsoft.com/office/drawing/2014/main" id="{F0ED9EC7-C9E8-4055-A714-FF764D0D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699" y="5408852"/>
            <a:ext cx="1215879" cy="12158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3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4FF01-FBF2-45DB-B1C7-942E5001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sz="2800" dirty="0"/>
            </a:br>
            <a:r>
              <a:rPr lang="pt-BR" sz="2800" dirty="0"/>
              <a:t>O que é um repositório local?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8A4A1A-36C2-45C5-8670-48D007A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741051"/>
          </a:xfrm>
        </p:spPr>
        <p:txBody>
          <a:bodyPr anchor="t">
            <a:normAutofit lnSpcReduction="10000"/>
          </a:bodyPr>
          <a:lstStyle/>
          <a:p>
            <a:r>
              <a:rPr lang="pt-BR" sz="1800" dirty="0"/>
              <a:t>Um local onde o código-fonte fica armazenado. Ele permite: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Versionamento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Registro de alterações (</a:t>
            </a:r>
            <a:r>
              <a:rPr lang="pt-BR" sz="1800" i="1" dirty="0" err="1"/>
              <a:t>commits</a:t>
            </a:r>
            <a:r>
              <a:rPr lang="pt-BR" sz="18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Limitações de acesso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Mesclagem de funcionalidades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Remoção automática de confirmação (</a:t>
            </a:r>
            <a:r>
              <a:rPr lang="pt-B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pt-B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gitignore</a:t>
            </a:r>
            <a:r>
              <a:rPr lang="pt-BR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endParaRPr lang="pt-BR" sz="1800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0AB61E67-6549-4DCC-B9CF-D84AAB0C1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6163" y="1069059"/>
            <a:ext cx="6251575" cy="4169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3EAE6758-E1E6-536F-DA99-556A09678E68}"/>
              </a:ext>
            </a:extLst>
          </p:cNvPr>
          <p:cNvSpPr txBox="1">
            <a:spLocks/>
          </p:cNvSpPr>
          <p:nvPr/>
        </p:nvSpPr>
        <p:spPr>
          <a:xfrm>
            <a:off x="4845053" y="5375076"/>
            <a:ext cx="6251575" cy="11088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Para entender melhor sobre padronização de </a:t>
            </a:r>
            <a:r>
              <a:rPr lang="pt-BR" sz="1800" i="1" dirty="0" err="1"/>
              <a:t>commits</a:t>
            </a:r>
            <a:r>
              <a:rPr lang="pt-BR" sz="1800" i="1" dirty="0"/>
              <a:t>,</a:t>
            </a:r>
            <a:r>
              <a:rPr lang="pt-BR" sz="1800" dirty="0"/>
              <a:t> acesse o  repositório </a:t>
            </a:r>
            <a:r>
              <a:rPr lang="pt-BR" sz="1800" dirty="0">
                <a:hlinkClick r:id="rId5"/>
              </a:rPr>
              <a:t>https://github.com/iuricode/padroes-de-commits</a:t>
            </a:r>
            <a:r>
              <a:rPr lang="pt-B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771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A8C-D6D0-45BF-BE88-033A71F6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Essencial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6A3BF9-C349-4713-99AE-7DD99BFD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2222287"/>
            <a:ext cx="10981762" cy="4407113"/>
          </a:xfrm>
        </p:spPr>
        <p:txBody>
          <a:bodyPr numCol="2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Cria o repositório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init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Adiciona todos os arquivos da pasta atual para a área de confirmação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add</a:t>
            </a:r>
            <a:r>
              <a:rPr lang="pt-BR" dirty="0">
                <a:latin typeface="Consolas" panose="020B0609020204030204" pitchFamily="49" charset="0"/>
              </a:rPr>
              <a:t> . 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Cria um </a:t>
            </a:r>
            <a:r>
              <a:rPr lang="pt-BR" dirty="0" err="1">
                <a:latin typeface="Consolas" panose="020B0609020204030204" pitchFamily="49" charset="0"/>
              </a:rPr>
              <a:t>commit</a:t>
            </a:r>
            <a:r>
              <a:rPr lang="pt-BR" dirty="0">
                <a:latin typeface="Consolas" panose="020B0609020204030204" pitchFamily="49" charset="0"/>
              </a:rPr>
              <a:t> com uma mensagem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commit</a:t>
            </a:r>
            <a:r>
              <a:rPr lang="pt-BR" dirty="0">
                <a:latin typeface="Consolas" panose="020B0609020204030204" pitchFamily="49" charset="0"/>
              </a:rPr>
              <a:t> -m “</a:t>
            </a:r>
            <a:r>
              <a:rPr lang="pt-BR" dirty="0" err="1">
                <a:latin typeface="Consolas" panose="020B0609020204030204" pitchFamily="49" charset="0"/>
              </a:rPr>
              <a:t>initial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Renomeia a </a:t>
            </a:r>
            <a:r>
              <a:rPr lang="pt-BR" dirty="0" err="1">
                <a:latin typeface="Consolas" panose="020B0609020204030204" pitchFamily="49" charset="0"/>
              </a:rPr>
              <a:t>branch</a:t>
            </a:r>
            <a:r>
              <a:rPr lang="pt-BR" dirty="0">
                <a:latin typeface="Consolas" panose="020B0609020204030204" pitchFamily="49" charset="0"/>
              </a:rPr>
              <a:t> selecionada (geralmente master) para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branch</a:t>
            </a:r>
            <a:r>
              <a:rPr lang="pt-BR" dirty="0">
                <a:latin typeface="Consolas" panose="020B0609020204030204" pitchFamily="49" charset="0"/>
              </a:rPr>
              <a:t> -m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Seleciona o repositório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remote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add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origin</a:t>
            </a:r>
            <a:r>
              <a:rPr lang="pt-BR" dirty="0">
                <a:latin typeface="Consolas" panose="020B0609020204030204" pitchFamily="49" charset="0"/>
              </a:rPr>
              <a:t> link-do-repositório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Faz o primeiro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r>
              <a:rPr lang="pt-BR" dirty="0">
                <a:latin typeface="Consolas" panose="020B0609020204030204" pitchFamily="49" charset="0"/>
              </a:rPr>
              <a:t> --set-</a:t>
            </a:r>
            <a:r>
              <a:rPr lang="pt-BR" dirty="0" err="1">
                <a:latin typeface="Consolas" panose="020B0609020204030204" pitchFamily="49" charset="0"/>
              </a:rPr>
              <a:t>upstream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origin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Baixar atualizações do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pull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Enviar do local para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7E022-E465-46FD-AEB8-01EC556A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Repositórios do </a:t>
            </a:r>
            <a:r>
              <a:rPr lang="pt-BR" dirty="0" err="1"/>
              <a:t>Git-Hub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832251-6AE0-44C4-93E1-50751FEBC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05" y="1911623"/>
            <a:ext cx="8435788" cy="47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Git-Hub</a:t>
            </a:r>
            <a:r>
              <a:rPr lang="pt-BR" dirty="0"/>
              <a:t> é uma plataforma de hospedagem de Código-Fonte, baseada em </a:t>
            </a:r>
            <a:r>
              <a:rPr lang="pt-BR" dirty="0" err="1"/>
              <a:t>Git</a:t>
            </a:r>
            <a:r>
              <a:rPr lang="pt-BR" dirty="0"/>
              <a:t>. Nele temos diversas funcionalidades como:</a:t>
            </a:r>
          </a:p>
          <a:p>
            <a:r>
              <a:rPr lang="pt-BR" dirty="0"/>
              <a:t>Criar e manter Repositórios com código-fonte</a:t>
            </a:r>
          </a:p>
          <a:p>
            <a:r>
              <a:rPr lang="pt-BR" dirty="0"/>
              <a:t>Relatar bugs (</a:t>
            </a:r>
            <a:r>
              <a:rPr lang="pt-BR" i="1" dirty="0" err="1"/>
              <a:t>Issues</a:t>
            </a:r>
            <a:r>
              <a:rPr lang="pt-BR" dirty="0"/>
              <a:t>)</a:t>
            </a:r>
          </a:p>
          <a:p>
            <a:r>
              <a:rPr lang="pt-BR" dirty="0"/>
              <a:t>Mesclar contribuições (</a:t>
            </a:r>
            <a:r>
              <a:rPr lang="pt-BR" i="1" dirty="0" err="1"/>
              <a:t>Pull-Requests</a:t>
            </a:r>
            <a:r>
              <a:rPr lang="pt-BR" dirty="0"/>
              <a:t>)</a:t>
            </a:r>
          </a:p>
          <a:p>
            <a:r>
              <a:rPr lang="pt-BR" dirty="0"/>
              <a:t>Automatizar tarefas (</a:t>
            </a:r>
            <a:r>
              <a:rPr lang="pt-BR" i="1" dirty="0" err="1"/>
              <a:t>Actions</a:t>
            </a:r>
            <a:r>
              <a:rPr lang="pt-BR" dirty="0"/>
              <a:t>)</a:t>
            </a:r>
          </a:p>
          <a:p>
            <a:r>
              <a:rPr lang="pt-BR" dirty="0"/>
              <a:t>Gerenciar projetos (</a:t>
            </a:r>
            <a:r>
              <a:rPr lang="pt-BR" i="1" dirty="0" err="1"/>
              <a:t>Projects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C1FE34-4EEE-4619-B237-6AD3D5A01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0288"/>
            <a:ext cx="5194300" cy="2922974"/>
          </a:xfrm>
        </p:spPr>
      </p:pic>
    </p:spTree>
    <p:extLst>
      <p:ext uri="{BB962C8B-B14F-4D97-AF65-F5344CB8AC3E}">
        <p14:creationId xmlns:p14="http://schemas.microsoft.com/office/powerpoint/2010/main" val="381290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Documentar dados do repositório (</a:t>
            </a:r>
            <a:r>
              <a:rPr lang="pt-BR" i="1" dirty="0"/>
              <a:t>Wiki</a:t>
            </a:r>
            <a:r>
              <a:rPr lang="pt-BR" dirty="0"/>
              <a:t>)</a:t>
            </a:r>
          </a:p>
          <a:p>
            <a:r>
              <a:rPr lang="pt-BR" dirty="0"/>
              <a:t>Verificar dashboards (</a:t>
            </a:r>
            <a:r>
              <a:rPr lang="pt-BR" i="1" dirty="0"/>
              <a:t>Insights</a:t>
            </a:r>
            <a:r>
              <a:rPr lang="pt-BR" dirty="0"/>
              <a:t>)</a:t>
            </a:r>
          </a:p>
          <a:p>
            <a:r>
              <a:rPr lang="pt-BR" dirty="0"/>
              <a:t>Publicar </a:t>
            </a:r>
            <a:r>
              <a:rPr lang="pt-BR" i="1" dirty="0"/>
              <a:t>Releases</a:t>
            </a:r>
            <a:r>
              <a:rPr lang="pt-BR" dirty="0"/>
              <a:t> e </a:t>
            </a:r>
            <a:r>
              <a:rPr lang="pt-BR" i="1" dirty="0" err="1"/>
              <a:t>Packages</a:t>
            </a:r>
            <a:endParaRPr lang="pt-BR" i="1" dirty="0"/>
          </a:p>
          <a:p>
            <a:r>
              <a:rPr lang="pt-BR" dirty="0"/>
              <a:t>Definir Código-de-Conduta, Licença e Instruções gerais</a:t>
            </a:r>
          </a:p>
          <a:p>
            <a:r>
              <a:rPr lang="pt-BR" dirty="0"/>
              <a:t>Arrecadar fundos (</a:t>
            </a:r>
            <a:r>
              <a:rPr lang="pt-BR" i="1" dirty="0" err="1"/>
              <a:t>Sponsors</a:t>
            </a:r>
            <a:r>
              <a:rPr lang="pt-BR" dirty="0"/>
              <a:t>)</a:t>
            </a:r>
          </a:p>
          <a:p>
            <a:r>
              <a:rPr lang="pt-BR" dirty="0"/>
              <a:t>Definir parâmetros de pesquisa</a:t>
            </a:r>
          </a:p>
          <a:p>
            <a:r>
              <a:rPr lang="pt-BR" dirty="0"/>
              <a:t>Receber estrelas ⭐⭐⭐⭐⭐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C1FE34-4EEE-4619-B237-6AD3D5A01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0288"/>
            <a:ext cx="5194300" cy="2922974"/>
          </a:xfrm>
        </p:spPr>
      </p:pic>
    </p:spTree>
    <p:extLst>
      <p:ext uri="{BB962C8B-B14F-4D97-AF65-F5344CB8AC3E}">
        <p14:creationId xmlns:p14="http://schemas.microsoft.com/office/powerpoint/2010/main" val="100519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Git-Hub</a:t>
            </a:r>
            <a:r>
              <a:rPr lang="pt-BR" dirty="0"/>
              <a:t> ainda temos a possibilidade de acompanhar trabalhos de amigos através do </a:t>
            </a:r>
            <a:r>
              <a:rPr lang="pt-BR" i="1" dirty="0"/>
              <a:t>feed</a:t>
            </a:r>
            <a:r>
              <a:rPr lang="pt-BR" dirty="0"/>
              <a:t> da Home.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Neste </a:t>
            </a:r>
            <a:r>
              <a:rPr lang="pt-BR" i="1" dirty="0"/>
              <a:t>feed</a:t>
            </a:r>
            <a:r>
              <a:rPr lang="pt-BR" dirty="0"/>
              <a:t> é possível ver repositórios novos que estão fazendo sucesso e que, na maioria das vezes, podem lhe ajudar com algum projeto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F680172-1135-46AF-BDB6-0BAB7688C1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094" r="14540"/>
          <a:stretch/>
        </p:blipFill>
        <p:spPr>
          <a:xfrm>
            <a:off x="6359647" y="2222288"/>
            <a:ext cx="4720729" cy="41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Ainda é possível acompanhar o </a:t>
            </a:r>
            <a:r>
              <a:rPr lang="pt-BR" i="1" dirty="0"/>
              <a:t>feed</a:t>
            </a:r>
            <a:r>
              <a:rPr lang="pt-BR" dirty="0"/>
              <a:t> de cada Organização do </a:t>
            </a:r>
            <a:r>
              <a:rPr lang="pt-BR" dirty="0" err="1"/>
              <a:t>Git-Hub</a:t>
            </a:r>
            <a:r>
              <a:rPr lang="pt-BR" dirty="0"/>
              <a:t> que você participe.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Criar organizações é uma boa prática para projetos de grande porte que tenham diversas aplicações.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DF4137C-D8A9-4CA6-9C3F-E979577AA9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2804" y="1547239"/>
            <a:ext cx="4220484" cy="4988858"/>
          </a:xfrm>
          <a:prstGeom prst="roundRect">
            <a:avLst>
              <a:gd name="adj" fmla="val 26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230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26FBC-9380-4967-806C-FA49C834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 e Descrição do Repositório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5EDC1B-89C0-4229-940C-44422C257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41594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2DC09-A766-44A6-9987-59B8375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B1CC9-D1A5-4E93-BADD-F73694638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>
                <a:latin typeface="Consolas" panose="020B0609020204030204" pitchFamily="49" charset="0"/>
              </a:rPr>
              <a:t>README.md </a:t>
            </a:r>
            <a:r>
              <a:rPr lang="pt-BR" dirty="0">
                <a:latin typeface="+mj-lt"/>
              </a:rPr>
              <a:t>é um arquivo utilizado dentro do </a:t>
            </a:r>
            <a:r>
              <a:rPr lang="pt-BR" dirty="0" err="1">
                <a:latin typeface="+mj-lt"/>
              </a:rPr>
              <a:t>Git-Hub</a:t>
            </a:r>
            <a:r>
              <a:rPr lang="pt-BR" dirty="0">
                <a:latin typeface="+mj-lt"/>
              </a:rPr>
              <a:t> para descrever perfis, repositórios, projetos, etc. Serve pra documentar tudo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A linguagem básica para esse arquivo é a </a:t>
            </a:r>
            <a:r>
              <a:rPr lang="pt-BR" dirty="0" err="1">
                <a:latin typeface="+mj-lt"/>
              </a:rPr>
              <a:t>Markdown</a:t>
            </a:r>
            <a:r>
              <a:rPr lang="pt-BR" dirty="0">
                <a:latin typeface="+mj-lt"/>
              </a:rPr>
              <a:t>. É uma linguagem de marcação com recursos semelhante à HTML.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Vejamos detalhes dessa linguagem: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FAC4FE0-05F5-4A72-A81A-FCC0BF703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5950" y="2222500"/>
            <a:ext cx="3638550" cy="3638550"/>
          </a:xfrm>
        </p:spPr>
      </p:pic>
    </p:spTree>
    <p:extLst>
      <p:ext uri="{BB962C8B-B14F-4D97-AF65-F5344CB8AC3E}">
        <p14:creationId xmlns:p14="http://schemas.microsoft.com/office/powerpoint/2010/main" val="342784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7148"/>
          </a:xfrm>
        </p:spPr>
        <p:txBody>
          <a:bodyPr numCol="2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Este é um H1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## Este é um H2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###### Temos até o H6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Este é um texto normal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&gt; Essa é uma observação. 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Abaixo temos uma lista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3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&lt;!--Aqui temos comentários tipo HTML--&gt;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Abaixo temos uma lista numerada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1. Item 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2. Item 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3. Item 3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Para </a:t>
            </a:r>
            <a:r>
              <a:rPr lang="pt-BR" dirty="0" err="1">
                <a:latin typeface="Consolas" panose="020B0609020204030204" pitchFamily="49" charset="0"/>
              </a:rPr>
              <a:t>templates</a:t>
            </a:r>
            <a:r>
              <a:rPr lang="pt-BR" dirty="0">
                <a:latin typeface="Consolas" panose="020B0609020204030204" pitchFamily="49" charset="0"/>
              </a:rPr>
              <a:t> de README e dicas específicas acesse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hlinkClick r:id="rId2"/>
              </a:rPr>
              <a:t>https://github.com/iuricode/readme-template</a:t>
            </a:r>
            <a:r>
              <a:rPr lang="pt-BR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23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DFA13-60BA-4208-993A-E34F424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81310"/>
            <a:ext cx="4852988" cy="1617163"/>
          </a:xfrm>
        </p:spPr>
        <p:txBody>
          <a:bodyPr/>
          <a:lstStyle/>
          <a:p>
            <a:r>
              <a:rPr lang="pt-BR" sz="3200" dirty="0"/>
              <a:t>Thiago Sousa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53F4581-D06F-4D0D-86ED-877DCE364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b="12475"/>
          <a:stretch>
            <a:fillRect/>
          </a:stretch>
        </p:blipFill>
        <p:spPr>
          <a:xfrm>
            <a:off x="6325144" y="255494"/>
            <a:ext cx="5639830" cy="63470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BE12A0-97BE-4A2A-A713-D7FB031D3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Criptógrafo-Analista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Dev</a:t>
            </a:r>
            <a:r>
              <a:rPr lang="pt-BR" sz="1800" dirty="0"/>
              <a:t> Multiplataforma (Desktop, Web, Mobile, Sistemas Embarcados)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Estudante de Hacking Ético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Técnico em 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Entusiasta do </a:t>
            </a:r>
            <a:r>
              <a:rPr lang="pt-BR" sz="1800" dirty="0" err="1"/>
              <a:t>Git-Hub</a:t>
            </a:r>
            <a:r>
              <a:rPr lang="pt-BR" sz="1800" dirty="0"/>
              <a:t> à 3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hlinkClick r:id="rId4"/>
              </a:rPr>
              <a:t>github.com/ThiagoSousa81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85366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7148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&lt;!--Para alinhar um conteúdo, fazemos assim--&gt;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&lt;h2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right</a:t>
            </a:r>
            <a:r>
              <a:rPr lang="pt-BR" dirty="0">
                <a:latin typeface="Consolas" panose="020B0609020204030204" pitchFamily="49" charset="0"/>
              </a:rPr>
              <a:t>&gt;Direita&lt;/h2&gt;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&lt;h1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=center&gt;Centralizado&lt;/h1&gt;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&lt;h3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left</a:t>
            </a:r>
            <a:r>
              <a:rPr lang="pt-BR" dirty="0">
                <a:latin typeface="Consolas" panose="020B0609020204030204" pitchFamily="49" charset="0"/>
              </a:rPr>
              <a:t>&gt;Esquerda&lt;/h3&gt;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Implementando formatação: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**Negrito**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*Itálico*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`</a:t>
            </a:r>
            <a:r>
              <a:rPr lang="pt-BR" dirty="0" err="1">
                <a:latin typeface="Consolas" panose="020B0609020204030204" pitchFamily="49" charset="0"/>
              </a:rPr>
              <a:t>Monoespaçado</a:t>
            </a:r>
            <a:r>
              <a:rPr lang="pt-BR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Agora em </a:t>
            </a:r>
            <a:r>
              <a:rPr lang="pt-BR" dirty="0" err="1">
                <a:latin typeface="Consolas" panose="020B0609020204030204" pitchFamily="49" charset="0"/>
              </a:rPr>
              <a:t>tags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&lt;b&gt;Negrito&lt;/b&gt;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&lt;i&gt;Itálico&lt;/i&gt;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&gt;</a:t>
            </a:r>
            <a:r>
              <a:rPr lang="pt-BR" dirty="0" err="1">
                <a:latin typeface="Consolas" panose="020B0609020204030204" pitchFamily="49" charset="0"/>
              </a:rPr>
              <a:t>Monoespaçado</a:t>
            </a:r>
            <a:r>
              <a:rPr lang="pt-BR" dirty="0">
                <a:latin typeface="Consolas" panose="020B0609020204030204" pitchFamily="49" charset="0"/>
              </a:rPr>
              <a:t>&lt;/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Para colocar trecho de código é só colar, selecionar e aplicar um </a:t>
            </a:r>
            <a:r>
              <a:rPr lang="pt-BR" dirty="0" err="1">
                <a:latin typeface="Consolas" panose="020B0609020204030204" pitchFamily="49" charset="0"/>
              </a:rPr>
              <a:t>tab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3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54574" cy="4286089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details</a:t>
            </a:r>
            <a:r>
              <a:rPr lang="pt-BR" dirty="0">
                <a:latin typeface="Consolas" panose="020B0609020204030204" pitchFamily="49" charset="0"/>
              </a:rPr>
              <a:t>&gt;&lt;</a:t>
            </a:r>
            <a:r>
              <a:rPr lang="pt-BR" dirty="0" err="1">
                <a:latin typeface="Consolas" panose="020B0609020204030204" pitchFamily="49" charset="0"/>
              </a:rPr>
              <a:t>summary</a:t>
            </a:r>
            <a:r>
              <a:rPr lang="pt-BR" dirty="0">
                <a:latin typeface="Consolas" panose="020B0609020204030204" pitchFamily="49" charset="0"/>
              </a:rPr>
              <a:t>&gt;Abre o colapso por aqui&lt;/</a:t>
            </a:r>
            <a:r>
              <a:rPr lang="pt-BR" dirty="0" err="1">
                <a:latin typeface="Consolas" panose="020B0609020204030204" pitchFamily="49" charset="0"/>
              </a:rPr>
              <a:t>summary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Dentro de um </a:t>
            </a:r>
            <a:r>
              <a:rPr lang="pt-BR" dirty="0" err="1">
                <a:latin typeface="Consolas" panose="020B0609020204030204" pitchFamily="49" charset="0"/>
              </a:rPr>
              <a:t>colapsível</a:t>
            </a:r>
            <a:r>
              <a:rPr lang="pt-BR" dirty="0">
                <a:latin typeface="Consolas" panose="020B0609020204030204" pitchFamily="49" charset="0"/>
              </a:rPr>
              <a:t> é possível ocultar conteúdo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&lt;/</a:t>
            </a:r>
            <a:r>
              <a:rPr lang="pt-BR" dirty="0" err="1">
                <a:latin typeface="Consolas" panose="020B0609020204030204" pitchFamily="49" charset="0"/>
              </a:rPr>
              <a:t>details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Crie tabelas também. O redimensionamento é automático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Coluna 1 | Coluna 2 | Coluna 3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--- | --- | ---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Célula 1 | Célula 2 | Célula 3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Célula 4 | Célula 5 | Célula 6 |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Adcione</a:t>
            </a:r>
            <a:r>
              <a:rPr lang="pt-BR" dirty="0">
                <a:latin typeface="Consolas" panose="020B0609020204030204" pitchFamily="49" charset="0"/>
              </a:rPr>
              <a:t> links e imagens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[Link](https://github.com/ThiagoSousa81)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![Imagem](link-da-imagem ou SVG automático)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1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44F43-6B0B-45B5-884C-BDE4F2AF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Vejamos agora como é feito um README.md para um bom perfil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E915C410-831D-47D8-A3CE-470168948E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983" b="1498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0D48B-A104-45D8-9B44-CE97D6AFD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28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C025-3B80-DCF1-8058-88917C72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F1756-7AF5-394C-AD8E-673DCFAE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Como criar um README.md para seu </a:t>
            </a:r>
            <a:r>
              <a:rPr lang="pt-BR" sz="2800" dirty="0" err="1"/>
              <a:t>Git-Hub</a:t>
            </a:r>
            <a:endParaRPr lang="pt-BR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25354B-5250-61F4-7501-53FB3067E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363" y="1219797"/>
            <a:ext cx="6251575" cy="4418406"/>
          </a:xfrm>
        </p:spPr>
      </p:pic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437054BA-A960-2E8F-70E2-CA329DA42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anchor="ctr">
            <a:normAutofit/>
          </a:bodyPr>
          <a:lstStyle/>
          <a:p>
            <a:r>
              <a:rPr lang="pt-BR" sz="2400" dirty="0"/>
              <a:t>Crie um repositório com o seu nome de usuário do </a:t>
            </a:r>
            <a:r>
              <a:rPr lang="pt-BR" sz="2400" dirty="0" err="1"/>
              <a:t>Git-Hub</a:t>
            </a:r>
            <a:endParaRPr lang="pt-BR" sz="2400" dirty="0"/>
          </a:p>
          <a:p>
            <a:r>
              <a:rPr lang="pt-BR" sz="2400" dirty="0"/>
              <a:t>Nele crie um arquivo README.md</a:t>
            </a:r>
          </a:p>
        </p:txBody>
      </p:sp>
    </p:spTree>
    <p:extLst>
      <p:ext uri="{BB962C8B-B14F-4D97-AF65-F5344CB8AC3E}">
        <p14:creationId xmlns:p14="http://schemas.microsoft.com/office/powerpoint/2010/main" val="153554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7F59D-B827-271A-D3F5-E58BFE03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id="{F79F5EA6-6334-B0A4-9BCD-F33D70A3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50" y="2260738"/>
            <a:ext cx="3547533" cy="382368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52066B-D5B7-9414-43C1-AF055CF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O que não pode faltar no README de seu perfil?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A0CE04F-802E-D6FE-A0A5-DB323079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Lembrando que no </a:t>
            </a:r>
            <a:r>
              <a:rPr lang="pt-BR" dirty="0" err="1"/>
              <a:t>Git-Hub</a:t>
            </a:r>
            <a:r>
              <a:rPr lang="pt-BR" dirty="0"/>
              <a:t> você tem uma visibilidade internacional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Nome de identificação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Escolaridade atual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Habilidades técnicas principais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Projetos principais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Dashboards de atividade do </a:t>
            </a:r>
            <a:r>
              <a:rPr lang="pt-BR" dirty="0" err="1"/>
              <a:t>Git-Hub</a:t>
            </a:r>
            <a:r>
              <a:rPr lang="pt-BR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Sessão de idiomas (EN-US)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Botões de redes sociais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Decoração*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BD98431-9A12-153F-2F7B-D0FC7597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50" y="2260738"/>
            <a:ext cx="3547533" cy="38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39976-76BE-0A96-39AD-AAA71C649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C4F93-81FD-A6DF-AE3B-53DC1011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r>
              <a:rPr lang="pt-BR" dirty="0"/>
              <a:t> </a:t>
            </a:r>
            <a:r>
              <a:rPr lang="pt-BR" dirty="0" err="1"/>
              <a:t>Codespaces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A2EED1-F741-9121-B741-A77419555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56627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4C11-AF1D-992E-7083-E9CF29F9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B2E6A-7FC2-A6B0-58B9-211A72C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Codespaces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54FD4-E042-997F-4706-D0A059A91A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pt-BR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 </a:t>
            </a:r>
            <a:r>
              <a:rPr lang="pt-BR" dirty="0" err="1">
                <a:cs typeface="Courier New" panose="02070309020205020404" pitchFamily="49" charset="0"/>
              </a:rPr>
              <a:t>Codespace</a:t>
            </a:r>
            <a:r>
              <a:rPr lang="pt-BR" dirty="0">
                <a:cs typeface="Courier New" panose="02070309020205020404" pitchFamily="49" charset="0"/>
              </a:rPr>
              <a:t> é um espaço de trabalho totalmente funcional via web</a:t>
            </a:r>
          </a:p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Praticamente é um ambiente baseado em container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4D87A39-F6C4-56C9-D837-142D718958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88075" y="2395907"/>
            <a:ext cx="5194300" cy="3291736"/>
          </a:xfrm>
        </p:spPr>
      </p:pic>
    </p:spTree>
    <p:extLst>
      <p:ext uri="{BB962C8B-B14F-4D97-AF65-F5344CB8AC3E}">
        <p14:creationId xmlns:p14="http://schemas.microsoft.com/office/powerpoint/2010/main" val="102711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B67B2-D820-EBBD-9F9F-ACE30470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0F33E-5D53-03EE-4C50-F4995119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r>
              <a:rPr lang="pt-BR" dirty="0"/>
              <a:t> – Problemas e Soluções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463E55-C200-919F-3FB5-0572AA0B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3742781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AB26-85F1-280D-D474-449DB7D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1F583-37AD-D46B-7EDD-D250AF93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39D61-D48A-678C-C614-37EA74801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</a:t>
            </a:r>
            <a:r>
              <a:rPr lang="pt-BR" i="1" dirty="0" err="1">
                <a:cs typeface="Courier New" panose="02070309020205020404" pitchFamily="49" charset="0"/>
              </a:rPr>
              <a:t>issues</a:t>
            </a:r>
            <a:r>
              <a:rPr lang="pt-BR" dirty="0">
                <a:cs typeface="Courier New" panose="02070309020205020404" pitchFamily="49" charset="0"/>
              </a:rPr>
              <a:t> no GitHub são blogs independentes separados que normalmente são usados para documentar “problemas” sobre o projeto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A5CAAA-1C28-1598-50AC-C8791EF2C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264892"/>
            <a:ext cx="5194300" cy="35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4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B3ACF-B253-FA5E-62F9-A7CDF22C6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B6B12-CA58-C8A2-1A52-C85EDC9C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e Gestão de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3936D0-A60D-410F-2172-15BA699C0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722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57381-CBB3-47EE-93FE-6C961CF6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Capacitação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FD37B-7A5E-4C07-BC98-312C4F1FD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36" y="2649072"/>
            <a:ext cx="10554574" cy="2602944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git</a:t>
            </a:r>
            <a:r>
              <a:rPr lang="pt-BR" sz="2400" dirty="0"/>
              <a:t> (essencial)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Repositórios no </a:t>
            </a:r>
            <a:r>
              <a:rPr lang="pt-BR" sz="2400" dirty="0" err="1"/>
              <a:t>Git-Hub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README.md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Codespaces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Issues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Projetos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Pull-Requests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Badges</a:t>
            </a:r>
            <a:r>
              <a:rPr lang="pt-BR" sz="2400" dirty="0"/>
              <a:t> do </a:t>
            </a:r>
            <a:r>
              <a:rPr lang="pt-BR" sz="2400" dirty="0" err="1"/>
              <a:t>Git-Hub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Organizações</a:t>
            </a:r>
          </a:p>
        </p:txBody>
      </p:sp>
    </p:spTree>
    <p:extLst>
      <p:ext uri="{BB962C8B-B14F-4D97-AF65-F5344CB8AC3E}">
        <p14:creationId xmlns:p14="http://schemas.microsoft.com/office/powerpoint/2010/main" val="1391320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14B6-52EE-B9B5-ED73-132628AC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9FAD2-4CA9-1F0A-30B7-DD430CD0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Projects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DA547-2B17-F63A-90D8-5351EE2C5C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Os projetos no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são um mural que mostra o estado atual de pontos específicos de um projeto e indica as prioridades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</a:t>
            </a:r>
            <a:r>
              <a:rPr lang="pt-BR" dirty="0" err="1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BFECE59-34A1-0690-A19F-474943309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23743" y="2349500"/>
            <a:ext cx="5771441" cy="3244849"/>
          </a:xfrm>
        </p:spPr>
      </p:pic>
    </p:spTree>
    <p:extLst>
      <p:ext uri="{BB962C8B-B14F-4D97-AF65-F5344CB8AC3E}">
        <p14:creationId xmlns:p14="http://schemas.microsoft.com/office/powerpoint/2010/main" val="272094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157ED-BA92-D188-2A9A-AA9E3F29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7D48D-EF6B-DCBA-EDB8-E0FDB6A4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Solicitações de </a:t>
            </a:r>
            <a:r>
              <a:rPr lang="pt-BR" dirty="0" err="1"/>
              <a:t>Pull</a:t>
            </a:r>
            <a:r>
              <a:rPr lang="pt-BR" dirty="0"/>
              <a:t> e Trabalho em Equipe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5C690A-5EFA-3CBB-06FF-D087DE551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417682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B479-E846-6A1E-5E08-DC8E2B9B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3D73-1E19-A793-F4BA-C07D7C0D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Pull-Requests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85FA4-8DF9-88BD-DC7B-D729A0BFA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Em repositórios de código aberto existe a possibilidade de trabalhar em equipe desenvolvendo projetos. As </a:t>
            </a:r>
            <a:r>
              <a:rPr lang="pt-BR" dirty="0" err="1">
                <a:cs typeface="Courier New" panose="02070309020205020404" pitchFamily="49" charset="0"/>
              </a:rPr>
              <a:t>Pull-Requests</a:t>
            </a:r>
            <a:r>
              <a:rPr lang="pt-BR" dirty="0">
                <a:cs typeface="Courier New" panose="02070309020205020404" pitchFamily="49" charset="0"/>
              </a:rPr>
              <a:t> são um recurso que facilita a organização do desenvolvimento separado de funcionalidades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Animações PIO RP2040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61385AC-B110-500A-E387-ADEC0F315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81562" y="1909664"/>
            <a:ext cx="4376937" cy="4501148"/>
          </a:xfrm>
        </p:spPr>
      </p:pic>
    </p:spTree>
    <p:extLst>
      <p:ext uri="{BB962C8B-B14F-4D97-AF65-F5344CB8AC3E}">
        <p14:creationId xmlns:p14="http://schemas.microsoft.com/office/powerpoint/2010/main" val="408709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F769-AB7F-EAE9-A264-1BC5BB69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4B0DA-9988-54E8-D65E-688883F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CI/CD e Fluxos de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5897C6-922A-9E43-25AC-F7D9624E3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85139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A795-A17F-B5D3-373C-25EE1ACC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EAC61-9F4D-907B-C083-D50E139F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01348-D88C-FE87-AC73-43727D6C6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 GitHub </a:t>
            </a:r>
            <a:r>
              <a:rPr lang="pt-BR" dirty="0" err="1">
                <a:cs typeface="Courier New" panose="02070309020205020404" pitchFamily="49" charset="0"/>
              </a:rPr>
              <a:t>Actions</a:t>
            </a:r>
            <a:r>
              <a:rPr lang="pt-BR" dirty="0">
                <a:cs typeface="Courier New" panose="02070309020205020404" pitchFamily="49" charset="0"/>
              </a:rPr>
              <a:t> é um ambiente baseado em containers onde é possível programar a execução de tarefas de forma automatizada através da linguagem YAML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EBS-LAB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YAML </a:t>
            </a:r>
            <a:r>
              <a:rPr lang="pt-BR" dirty="0" err="1">
                <a:solidFill>
                  <a:schemeClr val="accent1"/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A4ED02-582E-A600-5AF6-A1AAF8E1F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897857" y="2336800"/>
            <a:ext cx="5921646" cy="3327400"/>
          </a:xfrm>
        </p:spPr>
      </p:pic>
    </p:spTree>
    <p:extLst>
      <p:ext uri="{BB962C8B-B14F-4D97-AF65-F5344CB8AC3E}">
        <p14:creationId xmlns:p14="http://schemas.microsoft.com/office/powerpoint/2010/main" val="228997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17AC-BEBE-B6F9-94BA-583BFD125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8B6F8-96B1-3B32-2290-61965D7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Badges</a:t>
            </a:r>
            <a:r>
              <a:rPr lang="pt-BR" dirty="0"/>
              <a:t>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3039F-8F63-C97C-FEDF-6FFF7D8C7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66682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016C-F8ED-544F-24DE-961FB2CD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F2581-A5F0-5526-6A1C-B1E320E6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Achievements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263F8-E9AE-3B77-3775-02FACC1EBC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</a:t>
            </a:r>
            <a:r>
              <a:rPr lang="pt-BR" dirty="0" err="1">
                <a:cs typeface="Courier New" panose="02070309020205020404" pitchFamily="49" charset="0"/>
              </a:rPr>
              <a:t>badges</a:t>
            </a:r>
            <a:r>
              <a:rPr lang="pt-BR" dirty="0">
                <a:cs typeface="Courier New" panose="02070309020205020404" pitchFamily="49" charset="0"/>
              </a:rPr>
              <a:t> do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são ícones indicativos simbólicos da experiência dos profissionais no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. Elas são diversas.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2050" name="Picture 2" descr="100% Guide to Get Github Achievements in 2025">
            <a:extLst>
              <a:ext uri="{FF2B5EF4-FFF2-40B4-BE49-F238E27FC236}">
                <a16:creationId xmlns:a16="http://schemas.microsoft.com/office/drawing/2014/main" id="{5B5775CE-9E6D-91FE-38B7-9C09C77949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01" y="2552700"/>
            <a:ext cx="474044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4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0195-9C12-BE04-6AB7-1915A98E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83346-E433-5D69-D71A-78ACB0454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DE5BC0-559B-494A-2D60-CE78018F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História do GitHub na Wikipedia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Blog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Oficial do GitHub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77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02188-8837-C91E-60DF-87872F9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AD4873-1C9F-D12B-9AA6-8D219D3FF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33551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573A7-25A9-AFF9-8450-02F1EBE2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AD93A5-DEBD-0183-55A6-29A96792C5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/>
              <a:t>Fundação e Crescimento Inicial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2008 GitHub foi fundado por Tom Preston-Werner, Chris </a:t>
            </a:r>
            <a:r>
              <a:rPr lang="pt-BR" dirty="0" err="1"/>
              <a:t>Wanstrath</a:t>
            </a:r>
            <a:r>
              <a:rPr lang="pt-BR" dirty="0"/>
              <a:t>, PJ </a:t>
            </a:r>
            <a:r>
              <a:rPr lang="pt-BR" dirty="0" err="1"/>
              <a:t>Hyett</a:t>
            </a:r>
            <a:r>
              <a:rPr lang="pt-BR" dirty="0"/>
              <a:t> e Scott </a:t>
            </a:r>
            <a:r>
              <a:rPr lang="pt-BR" dirty="0" err="1"/>
              <a:t>Chacon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2009: GitHub lançou planos pagos, permitindo que desenvolvedores privados usassem o serviço.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2010: GitHub alcançou 1 milhão de repositórios. A plataforma começou a atrair grandes projetos de código aberto.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CFB390B-B72F-9B83-3472-1BD6A30AE0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/>
              <a:t>Expansão e Inovações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2011: GitHub adicionou o GitHub Pages, permitindo que usuários hospedassem sites estáticos diretamente de seus repositórios.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2012: GitHub alcançou 2 milhões de repositórios. A empresa também lançou o GitHub Enterprise, uma versão do GitHub para instalação em servidores corporativos.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2013: GitHub lançou o GitHub </a:t>
            </a:r>
            <a:r>
              <a:rPr lang="pt-BR" dirty="0" err="1"/>
              <a:t>Education</a:t>
            </a:r>
            <a:r>
              <a:rPr lang="pt-BR" dirty="0"/>
              <a:t>, oferecendo recursos gratuitos para estudantes e educadores.</a:t>
            </a:r>
          </a:p>
        </p:txBody>
      </p:sp>
    </p:spTree>
    <p:extLst>
      <p:ext uri="{BB962C8B-B14F-4D97-AF65-F5344CB8AC3E}">
        <p14:creationId xmlns:p14="http://schemas.microsoft.com/office/powerpoint/2010/main" val="155644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0263-464B-F242-4672-1D85DF1B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759FA-3690-8676-C683-B8575EA8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2496F4-02BF-74D0-890E-93029543B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Aquisições e Crescimento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2014: GitHub levantou US$ 250 milhões em financiamento de investidores como </a:t>
            </a:r>
            <a:r>
              <a:rPr lang="pt-BR" dirty="0" err="1"/>
              <a:t>Andreessen</a:t>
            </a:r>
            <a:r>
              <a:rPr lang="pt-BR" dirty="0"/>
              <a:t> Horowitz, valorizando a empresa em US$ 2 bilhões.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2015: GitHub alcançou 10 milhões de usuários registrados.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2016: GitHub lançou novas funcionalidades como o GitHub </a:t>
            </a:r>
            <a:r>
              <a:rPr lang="pt-BR" dirty="0" err="1"/>
              <a:t>Projects</a:t>
            </a:r>
            <a:r>
              <a:rPr lang="pt-BR" dirty="0"/>
              <a:t>, que adicionou funcionalidades de gerenciamento de projetos.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75B541C-8158-B1F3-0209-4B9AED8B2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Aquisição pela Microsoft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2018: Microsoft anunciou a aquisição do GitHub por US$ 7,5 bilhões em ações. A aquisição foi concluída em outubro de 2018, com Nat Friedman, </a:t>
            </a:r>
            <a:r>
              <a:rPr lang="pt-BR" dirty="0" err="1"/>
              <a:t>ex-CEO</a:t>
            </a:r>
            <a:r>
              <a:rPr lang="pt-BR" dirty="0"/>
              <a:t> da </a:t>
            </a:r>
            <a:r>
              <a:rPr lang="pt-BR" dirty="0" err="1"/>
              <a:t>Xamarin</a:t>
            </a:r>
            <a:r>
              <a:rPr lang="pt-BR" dirty="0"/>
              <a:t>, assumindo como CEO do GitHub.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2019: GitHub lançou o GitHub </a:t>
            </a:r>
            <a:r>
              <a:rPr lang="pt-BR" dirty="0" err="1"/>
              <a:t>Actions</a:t>
            </a:r>
            <a:r>
              <a:rPr lang="pt-BR" dirty="0"/>
              <a:t>, uma plataforma de CI/CD integrada que permite automação de fluxos de trabalho.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09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8687-3E5E-54B4-DE91-10B10CDF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905CE-E425-532F-EF2A-4FF1CB5B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AC146F-4CB8-0B47-336A-B523BB853E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Inovações Recentes e Expansões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2020: GitHub lançou o </a:t>
            </a:r>
            <a:r>
              <a:rPr lang="pt-BR" dirty="0" err="1"/>
              <a:t>Codespaces</a:t>
            </a:r>
            <a:r>
              <a:rPr lang="pt-BR" dirty="0"/>
              <a:t> e também tornou repositórios privados ilimitados gratuitos para todos os usuários.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2021: GitHub </a:t>
            </a:r>
            <a:r>
              <a:rPr lang="pt-BR" dirty="0" err="1"/>
              <a:t>Copilot</a:t>
            </a:r>
            <a:r>
              <a:rPr lang="pt-BR" dirty="0"/>
              <a:t> foi lançado em versão beta.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2022: GitHub anunciou a disponibilidade geral do GitHub </a:t>
            </a:r>
            <a:r>
              <a:rPr lang="pt-BR" dirty="0" err="1"/>
              <a:t>Copilot</a:t>
            </a: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2023: GitHub introduziu várias melhorias de segurança, como o </a:t>
            </a:r>
            <a:r>
              <a:rPr lang="pt-BR" dirty="0" err="1"/>
              <a:t>Dependabot</a:t>
            </a:r>
            <a:r>
              <a:rPr lang="pt-BR" dirty="0"/>
              <a:t> e alertas de segurança aprimorados.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9530FCE-A34A-1A24-F10B-B87A28556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GitHub Hoje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GitHub é a maior plataforma de hospedagem de código-fonte do mundo, com milhões de desenvolvedores e repositórios.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Ele continua a inovar com novas funcionalidades e integrações, mantendo-se uma ferramenta essencial para desenvolvedores de software em todo o mundo.</a:t>
            </a:r>
          </a:p>
        </p:txBody>
      </p:sp>
    </p:spTree>
    <p:extLst>
      <p:ext uri="{BB962C8B-B14F-4D97-AF65-F5344CB8AC3E}">
        <p14:creationId xmlns:p14="http://schemas.microsoft.com/office/powerpoint/2010/main" val="130207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637C-A8C4-E231-29C2-37E134A0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FF1BD-F088-3887-B5E1-3A570CD3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Essencial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31AD7-7293-9729-1E0F-B1F917834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304199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Essencial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Git</a:t>
            </a:r>
            <a:r>
              <a:rPr lang="pt-BR" dirty="0"/>
              <a:t> é uma ferramenta de versionamento de arquivos criada por </a:t>
            </a:r>
            <a:r>
              <a:rPr lang="pt-BR" b="1" dirty="0"/>
              <a:t>Linus Torvalds</a:t>
            </a:r>
          </a:p>
          <a:p>
            <a:pPr marL="0" indent="0">
              <a:buNone/>
            </a:pPr>
            <a:r>
              <a:rPr lang="pt-BR" dirty="0"/>
              <a:t>Através do </a:t>
            </a:r>
            <a:r>
              <a:rPr lang="pt-BR" dirty="0" err="1"/>
              <a:t>Git</a:t>
            </a:r>
            <a:r>
              <a:rPr lang="pt-BR" dirty="0"/>
              <a:t>, é possível criar um repositório e inicializa-lo.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9FF521-B781-483F-B810-3F4A6DC373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5429"/>
            <a:ext cx="5194300" cy="29126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00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821</TotalTime>
  <Words>2138</Words>
  <Application>Microsoft Office PowerPoint</Application>
  <PresentationFormat>Widescreen</PresentationFormat>
  <Paragraphs>287</Paragraphs>
  <Slides>37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Century Gothic</vt:lpstr>
      <vt:lpstr>Consolas</vt:lpstr>
      <vt:lpstr>Courier New</vt:lpstr>
      <vt:lpstr>Wingdings</vt:lpstr>
      <vt:lpstr>Wingdings 2</vt:lpstr>
      <vt:lpstr>Citável</vt:lpstr>
      <vt:lpstr>Git &amp; Git-Hub – Aprimorando o conhecimento</vt:lpstr>
      <vt:lpstr>Thiago Sousa</vt:lpstr>
      <vt:lpstr>Ementa da Capacitação</vt:lpstr>
      <vt:lpstr>História do Git-Hub</vt:lpstr>
      <vt:lpstr>História do Git-Hub</vt:lpstr>
      <vt:lpstr>História do Git-Hub</vt:lpstr>
      <vt:lpstr>História do Git-Hub</vt:lpstr>
      <vt:lpstr>Git Essencial</vt:lpstr>
      <vt:lpstr>Git - Essencial</vt:lpstr>
      <vt:lpstr> O que é um repositório local?</vt:lpstr>
      <vt:lpstr>Git - Essencial</vt:lpstr>
      <vt:lpstr>Repositórios do Git-Hub</vt:lpstr>
      <vt:lpstr>Git-Hub</vt:lpstr>
      <vt:lpstr>Git-Hub</vt:lpstr>
      <vt:lpstr>Git-Hub</vt:lpstr>
      <vt:lpstr>Git-Hub</vt:lpstr>
      <vt:lpstr>README.md e Descrição do Repositório</vt:lpstr>
      <vt:lpstr>README.md </vt:lpstr>
      <vt:lpstr>README.md</vt:lpstr>
      <vt:lpstr>README.md</vt:lpstr>
      <vt:lpstr>README.md</vt:lpstr>
      <vt:lpstr>Vejamos agora como é feito um README.md para um bom perfil</vt:lpstr>
      <vt:lpstr>Como criar um README.md para seu Git-Hub</vt:lpstr>
      <vt:lpstr>O que não pode faltar no README de seu perfil?</vt:lpstr>
      <vt:lpstr>Git-Hub Codespaces</vt:lpstr>
      <vt:lpstr>Codespaces</vt:lpstr>
      <vt:lpstr>Issues – Problemas e Soluções</vt:lpstr>
      <vt:lpstr>Issues</vt:lpstr>
      <vt:lpstr>Projetos e Gestão de Trabalho</vt:lpstr>
      <vt:lpstr>Projects</vt:lpstr>
      <vt:lpstr>Solicitações de Pull e Trabalho em Equipe</vt:lpstr>
      <vt:lpstr>Pull-Requests</vt:lpstr>
      <vt:lpstr>CI/CD e Fluxos de Trabalho</vt:lpstr>
      <vt:lpstr>Workflows</vt:lpstr>
      <vt:lpstr>Badges do Git-Hub</vt:lpstr>
      <vt:lpstr>Achievements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Git-Hub – Aprimorando o conhecimento</dc:title>
  <dc:creator>thiagosousa81@gmail.com</dc:creator>
  <cp:lastModifiedBy>Thiago Sousa</cp:lastModifiedBy>
  <cp:revision>24</cp:revision>
  <dcterms:created xsi:type="dcterms:W3CDTF">2025-03-13T17:53:24Z</dcterms:created>
  <dcterms:modified xsi:type="dcterms:W3CDTF">2025-03-27T03:28:41Z</dcterms:modified>
</cp:coreProperties>
</file>